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0" r:id="rId8"/>
    <p:sldId id="266" r:id="rId9"/>
    <p:sldId id="270" r:id="rId10"/>
    <p:sldId id="272" r:id="rId11"/>
    <p:sldId id="265" r:id="rId12"/>
    <p:sldId id="275" r:id="rId13"/>
    <p:sldId id="276" r:id="rId14"/>
    <p:sldId id="277" r:id="rId15"/>
    <p:sldId id="283" r:id="rId16"/>
    <p:sldId id="279" r:id="rId17"/>
    <p:sldId id="281" r:id="rId18"/>
    <p:sldId id="267" r:id="rId19"/>
    <p:sldId id="268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120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8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1">
                  <a:duotone>
                    <a:schemeClr val="accent1">
                      <a:shade val="88000"/>
                      <a:lumMod val="88000"/>
                    </a:schemeClr>
                    <a:schemeClr val="accent1"/>
                  </a:duotone>
                </a:blip>
                <a:tile tx="0" ty="0" sx="100000" sy="100000" flip="none" algn="tl"/>
              </a:blip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  <a:sp3d/>
            </c:spPr>
          </c:dPt>
          <c:dPt>
            <c:idx val="1"/>
            <c:spPr>
              <a:blipFill>
                <a:blip xmlns:r="http://schemas.openxmlformats.org/officeDocument/2006/relationships" r:embed="rId1">
                  <a:duotone>
                    <a:schemeClr val="accent2">
                      <a:shade val="88000"/>
                      <a:lumMod val="88000"/>
                    </a:schemeClr>
                    <a:schemeClr val="accent2"/>
                  </a:duotone>
                </a:blip>
                <a:tile tx="0" ty="0" sx="100000" sy="100000" flip="none" algn="tl"/>
              </a:blip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  <a:sp3d/>
            </c:spPr>
          </c:dPt>
          <c:dPt>
            <c:idx val="2"/>
            <c:spPr>
              <a:blipFill>
                <a:blip xmlns:r="http://schemas.openxmlformats.org/officeDocument/2006/relationships" r:embed="rId1">
                  <a:duotone>
                    <a:schemeClr val="accent3">
                      <a:shade val="88000"/>
                      <a:lumMod val="88000"/>
                    </a:schemeClr>
                    <a:schemeClr val="accent3"/>
                  </a:duotone>
                </a:blip>
                <a:tile tx="0" ty="0" sx="100000" sy="100000" flip="none" algn="tl"/>
              </a:blip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  <a:sp3d/>
            </c:spPr>
          </c:dPt>
          <c:dPt>
            <c:idx val="3"/>
            <c:spPr>
              <a:blipFill>
                <a:blip xmlns:r="http://schemas.openxmlformats.org/officeDocument/2006/relationships" r:embed="rId1">
                  <a:duotone>
                    <a:schemeClr val="accent4">
                      <a:shade val="88000"/>
                      <a:lumMod val="88000"/>
                    </a:schemeClr>
                    <a:schemeClr val="accent4"/>
                  </a:duotone>
                </a:blip>
                <a:tile tx="0" ty="0" sx="100000" sy="100000" flip="none" algn="tl"/>
              </a:blip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  <a:sp3d/>
            </c:spPr>
          </c:dPt>
          <c:dPt>
            <c:idx val="4"/>
            <c:spPr>
              <a:gradFill rotWithShape="1">
                <a:gsLst>
                  <a:gs pos="0">
                    <a:schemeClr val="accent5">
                      <a:tint val="96000"/>
                      <a:satMod val="100000"/>
                      <a:lumMod val="104000"/>
                    </a:schemeClr>
                  </a:gs>
                  <a:gs pos="78000">
                    <a:schemeClr val="accent5">
                      <a:shade val="100000"/>
                      <a:satMod val="11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25400" h="127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13,8%</a:t>
                    </a:r>
                    <a:endParaRPr lang="en-US" dirty="0"/>
                  </a:p>
                </c:rich>
              </c:tx>
              <c:dLblPos val="ctr"/>
              <c:showVal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21,7%</a:t>
                    </a:r>
                    <a:endParaRPr lang="en-US" dirty="0"/>
                  </a:p>
                </c:rich>
              </c:tx>
              <c:dLblPos val="ctr"/>
              <c:showVal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13,8%</a:t>
                    </a:r>
                    <a:endParaRPr lang="en-US" dirty="0"/>
                  </a:p>
                </c:rich>
              </c:tx>
              <c:dLblPos val="ctr"/>
              <c:showVal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50,7%</a:t>
                    </a:r>
                    <a:endParaRPr lang="en-US" dirty="0"/>
                  </a:p>
                </c:rich>
              </c:tx>
              <c:dLblPos val="ctr"/>
              <c:showVal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высшая квалификационная категория</c:v>
                </c:pt>
                <c:pt idx="1">
                  <c:v>1 квалификационная категория </c:v>
                </c:pt>
                <c:pt idx="2">
                  <c:v>СЗД</c:v>
                </c:pt>
                <c:pt idx="3">
                  <c:v>молодые специалисты и без категории</c:v>
                </c:pt>
                <c:pt idx="4">
                  <c:v>без категории</c:v>
                </c:pt>
                <c:pt idx="5">
                  <c:v>педагог-методист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20</c:v>
                </c:pt>
                <c:pt idx="1">
                  <c:v>31</c:v>
                </c:pt>
                <c:pt idx="2">
                  <c:v>22</c:v>
                </c:pt>
                <c:pt idx="3">
                  <c:v>32</c:v>
                </c:pt>
                <c:pt idx="4">
                  <c:v>9</c:v>
                </c:pt>
                <c:pt idx="5">
                  <c:v>1</c:v>
                </c:pt>
              </c:numCache>
            </c:numRef>
          </c:val>
        </c:ser>
        <c:dLbls>
          <c:showPercent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8361823361823351E-3"/>
          <c:y val="0.39524853737417115"/>
          <c:w val="0.9961638176638179"/>
          <c:h val="0.5903043710225469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английский язык</c:v>
                </c:pt>
                <c:pt idx="1">
                  <c:v>немецкий язык</c:v>
                </c:pt>
                <c:pt idx="2">
                  <c:v>французский язык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115</c:v>
                </c:pt>
                <c:pt idx="1">
                  <c:v>14</c:v>
                </c:pt>
                <c:pt idx="2">
                  <c:v>1</c:v>
                </c:pt>
              </c:numCache>
            </c:numRef>
          </c:val>
        </c:ser>
        <c:dLbls>
          <c:showPercent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3958147093659464E-2"/>
          <c:y val="0.66616822103766249"/>
          <c:w val="0.95000000000000062"/>
          <c:h val="0.2186018512863910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8B9EBBA-996F-894A-B54A-D6246ED52CEA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7947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2816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901988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84436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29719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6602928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0189981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9059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06334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4704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34257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02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696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09834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843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5890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786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9B482E8-6E0E-1B4F-B1FD-C69DB9E858D9}" type="datetimeFigureOut">
              <a:rPr lang="en-US" smtClean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118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Анализ работы учителей </a:t>
            </a:r>
            <a:b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</a:br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иностранного языка</a:t>
            </a:r>
            <a:r>
              <a:rPr lang="ru-RU" sz="3600" b="1" i="1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3600" b="1" i="1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за </a:t>
            </a:r>
            <a:r>
              <a:rPr lang="ru-RU" sz="3600" b="1" i="1" kern="100" cap="small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½ 2024 </a:t>
            </a:r>
            <a:r>
              <a:rPr lang="ru-RU" sz="3600" b="1" i="1" kern="100" cap="small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/ </a:t>
            </a:r>
            <a:r>
              <a:rPr lang="ru-RU" sz="3600" b="1" i="1" kern="100" cap="small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DejaVu Sans"/>
                <a:cs typeface="Lohit Hindi"/>
              </a:rPr>
              <a:t>2025 учебного года</a:t>
            </a:r>
            <a:endParaRPr lang="ru-RU" sz="66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36024" y="3971495"/>
            <a:ext cx="4717702" cy="1320802"/>
          </a:xfrm>
        </p:spPr>
        <p:txBody>
          <a:bodyPr>
            <a:normAutofit/>
          </a:bodyPr>
          <a:lstStyle/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endParaRPr lang="ru-RU" sz="1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Юрченко </a:t>
            </a: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Оксана Анатольевна, </a:t>
            </a:r>
          </a:p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1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методист МБОУ ДО «ЦДЮТ»</a:t>
            </a:r>
          </a:p>
          <a:p>
            <a:pPr lvl="0" algn="r" defTabSz="914400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</a:pPr>
            <a:r>
              <a:rPr lang="ru-RU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20 января 2025</a:t>
            </a:r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004" y="113073"/>
            <a:ext cx="119555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14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Schoolbook"/>
              </a:rPr>
              <a:t>Муниципальное бюджетное общеобразовательное учреждение дополнительного образования</a:t>
            </a:r>
          </a:p>
          <a:p>
            <a:pPr lvl="0" algn="ctr" defTabSz="914400"/>
            <a:r>
              <a:rPr lang="ru-RU" sz="14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Schoolbook"/>
              </a:rPr>
              <a:t>«Центр детского и юношеского творчества» </a:t>
            </a:r>
          </a:p>
          <a:p>
            <a:pPr lvl="0" algn="ctr" defTabSz="914400"/>
            <a:r>
              <a:rPr lang="ru-RU" sz="14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entury Schoolbook"/>
              </a:rPr>
              <a:t>Симферопольского района Республики Крым</a:t>
            </a:r>
          </a:p>
        </p:txBody>
      </p:sp>
      <p:pic>
        <p:nvPicPr>
          <p:cNvPr id="5" name="Picture 2" descr="редкие иностранные язы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8887" y="3400095"/>
            <a:ext cx="2446398" cy="1835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435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9125" y="576391"/>
            <a:ext cx="10934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УУД по иностранному языку </a:t>
            </a:r>
          </a:p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за 1 полугодие 2024/2025 учебный год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</a:endParaRPr>
          </a:p>
        </p:txBody>
      </p:sp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3458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4627613"/>
              </p:ext>
            </p:extLst>
          </p:nvPr>
        </p:nvGraphicFramePr>
        <p:xfrm>
          <a:off x="790575" y="1766542"/>
          <a:ext cx="10677527" cy="1121664"/>
        </p:xfrm>
        <a:graphic>
          <a:graphicData uri="http://schemas.openxmlformats.org/drawingml/2006/table">
            <a:tbl>
              <a:tblPr/>
              <a:tblGrid>
                <a:gridCol w="2681111"/>
                <a:gridCol w="835671"/>
                <a:gridCol w="766032"/>
                <a:gridCol w="766032"/>
                <a:gridCol w="766032"/>
                <a:gridCol w="487475"/>
                <a:gridCol w="626753"/>
                <a:gridCol w="1323146"/>
                <a:gridCol w="1497244"/>
                <a:gridCol w="928031"/>
              </a:tblGrid>
              <a:tr h="362305"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качество знаний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успеваемости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Ср. балл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Второй иностранный язык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(Немецкий)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450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21,8%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40,6%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37,6%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62,4%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3,9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42" marR="64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82806771"/>
              </p:ext>
            </p:extLst>
          </p:nvPr>
        </p:nvGraphicFramePr>
        <p:xfrm>
          <a:off x="790575" y="4243729"/>
          <a:ext cx="10677526" cy="1152000"/>
        </p:xfrm>
        <a:graphic>
          <a:graphicData uri="http://schemas.openxmlformats.org/drawingml/2006/table">
            <a:tbl>
              <a:tblPr/>
              <a:tblGrid>
                <a:gridCol w="2686829"/>
                <a:gridCol w="837453"/>
                <a:gridCol w="767665"/>
                <a:gridCol w="767665"/>
                <a:gridCol w="767665"/>
                <a:gridCol w="488514"/>
                <a:gridCol w="628090"/>
                <a:gridCol w="1325967"/>
                <a:gridCol w="1500437"/>
                <a:gridCol w="907241"/>
              </a:tblGrid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качество знаний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успеваемости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Ср. балл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Второй иностранный язык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(Французский)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36,4%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39,4%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75,75%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4,12</a:t>
                      </a:r>
                      <a:endParaRPr lang="ru-RU" sz="16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56322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t="12743" r="5100" b="32568"/>
          <a:stretch/>
        </p:blipFill>
        <p:spPr bwMode="auto">
          <a:xfrm>
            <a:off x="810975" y="1274822"/>
            <a:ext cx="10489371" cy="49076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774" t="10642" r="3405" b="26329"/>
          <a:stretch/>
        </p:blipFill>
        <p:spPr bwMode="auto">
          <a:xfrm>
            <a:off x="822916" y="1248070"/>
            <a:ext cx="10504726" cy="47160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t="26158" r="5699" b="5183"/>
          <a:stretch/>
        </p:blipFill>
        <p:spPr bwMode="auto">
          <a:xfrm>
            <a:off x="775576" y="1269242"/>
            <a:ext cx="10647600" cy="48449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t="11030" b="22018"/>
          <a:stretch/>
        </p:blipFill>
        <p:spPr bwMode="auto">
          <a:xfrm>
            <a:off x="794838" y="1276207"/>
            <a:ext cx="10532803" cy="48379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753" t="21307" r="2792" b="25258"/>
          <a:stretch>
            <a:fillRect/>
          </a:stretch>
        </p:blipFill>
        <p:spPr bwMode="auto">
          <a:xfrm>
            <a:off x="570016" y="1199407"/>
            <a:ext cx="11031005" cy="494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5248" t="42740" r="16136" b="4395"/>
          <a:stretch/>
        </p:blipFill>
        <p:spPr bwMode="auto">
          <a:xfrm>
            <a:off x="672550" y="1173707"/>
            <a:ext cx="10668739" cy="49950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48" y="682388"/>
            <a:ext cx="10945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заполнения предметных страниц </a:t>
            </a:r>
            <a:r>
              <a:rPr lang="ru-RU" sz="2800" b="1" i="1" dirty="0" err="1" smtClean="0">
                <a:ln w="22225">
                  <a:solidFill>
                    <a:srgbClr val="00B050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элжура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5248" t="43201" r="16136" b="3296"/>
          <a:stretch/>
        </p:blipFill>
        <p:spPr bwMode="auto">
          <a:xfrm>
            <a:off x="800146" y="1255594"/>
            <a:ext cx="10609381" cy="48858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44806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092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36908" y="540000"/>
            <a:ext cx="11114636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latin typeface="Times New Roman" panose="02020603050405020304" pitchFamily="18" charset="0"/>
                <a:ea typeface="DejaVu Sans"/>
                <a:cs typeface="Lohit Hindi"/>
              </a:rPr>
              <a:t>План работы учителей иностранного языка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latin typeface="Times New Roman" panose="02020603050405020304" pitchFamily="18" charset="0"/>
                <a:ea typeface="DejaVu Sans"/>
              </a:rPr>
              <a:t> </a:t>
            </a:r>
            <a:endParaRPr lang="ru-RU" sz="2800" b="1" i="1" dirty="0" smtClean="0">
              <a:ln w="22225">
                <a:solidFill>
                  <a:srgbClr val="00B050"/>
                </a:solidFill>
                <a:prstDash val="solid"/>
              </a:ln>
              <a:latin typeface="Times New Roman" panose="02020603050405020304" pitchFamily="18" charset="0"/>
              <a:ea typeface="DejaVu Sans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latin typeface="Times New Roman" panose="02020603050405020304" pitchFamily="18" charset="0"/>
                <a:ea typeface="DejaVu Sans"/>
              </a:rPr>
              <a:t>н</a:t>
            </a:r>
            <a:r>
              <a:rPr lang="ru-RU" sz="28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latin typeface="Times New Roman" panose="02020603050405020304" pitchFamily="18" charset="0"/>
                <a:ea typeface="DejaVu Sans"/>
                <a:cs typeface="Lohit Hindi"/>
              </a:rPr>
              <a:t>а 2 полугодие 2024/2025 учебного года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0293465"/>
              </p:ext>
            </p:extLst>
          </p:nvPr>
        </p:nvGraphicFramePr>
        <p:xfrm>
          <a:off x="836908" y="1775058"/>
          <a:ext cx="10623002" cy="3321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202"/>
                <a:gridCol w="1105996"/>
                <a:gridCol w="5240056"/>
                <a:gridCol w="39667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Месяц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Мероприятие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1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Февраль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17.02.2025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МБОУ «</a:t>
                      </a:r>
                      <a:r>
                        <a:rPr lang="ru-RU" sz="1600" b="1" i="1" dirty="0" err="1" smtClean="0">
                          <a:latin typeface="+mn-lt"/>
                          <a:ea typeface="Calibri"/>
                          <a:cs typeface="Times New Roman"/>
                        </a:rPr>
                        <a:t>Клёновская</a:t>
                      </a:r>
                      <a:r>
                        <a:rPr lang="ru-RU" sz="1600" b="1" i="1" baseline="0" dirty="0" smtClean="0">
                          <a:latin typeface="+mn-lt"/>
                          <a:ea typeface="Calibri"/>
                          <a:cs typeface="Times New Roman"/>
                        </a:rPr>
                        <a:t> школа</a:t>
                      </a: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» - СП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25.02.2025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+mn-lt"/>
                          <a:ea typeface="Calibri"/>
                          <a:cs typeface="Times New Roman"/>
                        </a:rPr>
                        <a:t>Муниципальный </a:t>
                      </a: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конкурс литературного перевода «TIME </a:t>
                      </a:r>
                      <a:r>
                        <a:rPr lang="ru-RU" sz="1600" b="1" i="1" dirty="0" err="1">
                          <a:latin typeface="+mn-lt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ru-RU" sz="1600" b="1" i="1" dirty="0">
                          <a:latin typeface="+mn-lt"/>
                          <a:ea typeface="Calibri"/>
                          <a:cs typeface="Times New Roman"/>
                        </a:rPr>
                        <a:t> RHYME» </a:t>
                      </a:r>
                      <a:endParaRPr lang="ru-RU" sz="1600" b="1" i="1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68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Март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24.03.2025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МБОУ «</a:t>
                      </a:r>
                      <a:r>
                        <a:rPr lang="ru-RU" sz="16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Широковская</a:t>
                      </a:r>
                      <a:r>
                        <a:rPr lang="ru-RU" sz="16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школа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 - ШМУ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27.03.2025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МБОУ «Донская школа им. </a:t>
                      </a:r>
                      <a:r>
                        <a:rPr lang="ru-RU" sz="16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В.П.Давиденко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 - ТВ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Апрель 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14.04.2025 и 28.04.2025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Муниципальный смотр-конкурс «Литературная гостиная»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effectLst/>
                          <a:latin typeface="+mn-lt"/>
                        </a:rPr>
                        <a:t>12404.2025</a:t>
                      </a:r>
                    </a:p>
                    <a:p>
                      <a:r>
                        <a:rPr lang="ru-RU" sz="1600" b="1" i="1" dirty="0" smtClean="0">
                          <a:effectLst/>
                          <a:latin typeface="+mn-lt"/>
                        </a:rPr>
                        <a:t>МБОУ «Пожарская школа» - ТВ</a:t>
                      </a:r>
                      <a:endParaRPr lang="ru-RU" sz="1600" b="1" i="1" dirty="0">
                        <a:effectLst/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34872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15" y="3585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0015" y="486194"/>
            <a:ext cx="11435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В рамках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всероссийского кросс-культурного проекта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GeneratioNext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” 2025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      проводятся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следующее мероприятие: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https://online-mpi.ru/GeneratioNextSelector.php?id=4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02378784"/>
              </p:ext>
            </p:extLst>
          </p:nvPr>
        </p:nvGraphicFramePr>
        <p:xfrm>
          <a:off x="836205" y="2717714"/>
          <a:ext cx="10555050" cy="243840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570383"/>
                <a:gridCol w="2097741"/>
                <a:gridCol w="1664906"/>
                <a:gridCol w="2111010"/>
                <a:gridCol w="2111010"/>
              </a:tblGrid>
              <a:tr h="3706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/>
                        <a:t>Название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/>
                        <a:t>Формат проведения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/>
                        <a:t>Участники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/>
                        <a:t>Дата проведения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/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/>
                        <a:t>регистрации</a:t>
                      </a:r>
                      <a:endParaRPr lang="ru-RU" sz="20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4824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Музыкальный фестиваль исполнения песен на иностранных языках «</a:t>
                      </a: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SBORFEST-2024/2025»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Очно</a:t>
                      </a: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Дистанционно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(МБОУ СОШ № 2, Сосновый Бор)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2-11 </a:t>
                      </a:r>
                      <a:r>
                        <a:rPr lang="ru-RU" sz="2000" b="1" i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кл</a:t>
                      </a: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 </a:t>
                      </a: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января </a:t>
                      </a: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2025 –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 </a:t>
                      </a: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апреля </a:t>
                      </a: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2025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 </a:t>
                      </a:r>
                      <a:r>
                        <a:rPr lang="ru-RU" sz="20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января </a:t>
                      </a: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2025  – 14</a:t>
                      </a:r>
                      <a:r>
                        <a:rPr lang="ru-RU" sz="2000" b="1" i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марта 2025</a:t>
                      </a:r>
                      <a:r>
                        <a:rPr lang="ru-RU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46141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0001"/>
            <a:ext cx="121648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ln w="22225">
                  <a:solidFill>
                    <a:srgbClr val="00B050"/>
                  </a:solidFill>
                  <a:prstDash val="solid"/>
                </a:ln>
                <a:latin typeface="+mj-lt"/>
                <a:cs typeface="Times New Roman" pitchFamily="18" charset="0"/>
              </a:rPr>
              <a:t>Кадровый состав учителей иностранных языков: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4082472120"/>
              </p:ext>
            </p:extLst>
          </p:nvPr>
        </p:nvGraphicFramePr>
        <p:xfrm>
          <a:off x="6723118" y="1203294"/>
          <a:ext cx="3510000" cy="5274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543994650"/>
              </p:ext>
            </p:extLst>
          </p:nvPr>
        </p:nvGraphicFramePr>
        <p:xfrm>
          <a:off x="1757087" y="985534"/>
          <a:ext cx="4492699" cy="573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6961"/>
            <a:ext cx="1075103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7597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7660" y="668740"/>
            <a:ext cx="446281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Bahnschrift SemiCondensed" panose="020B0502040204020203" pitchFamily="34" charset="0"/>
              </a:rPr>
              <a:t>А что такое "учитель"? </a:t>
            </a:r>
            <a:endParaRPr lang="ru-RU" sz="3200" dirty="0" smtClean="0">
              <a:latin typeface="Bahnschrift SemiCondensed" panose="020B0502040204020203" pitchFamily="34" charset="0"/>
            </a:endParaRPr>
          </a:p>
          <a:p>
            <a:r>
              <a:rPr lang="ru-RU" sz="3200" dirty="0" smtClean="0">
                <a:latin typeface="Bahnschrift SemiCondensed" panose="020B0502040204020203" pitchFamily="34" charset="0"/>
              </a:rPr>
              <a:t>Я </a:t>
            </a:r>
            <a:r>
              <a:rPr lang="ru-RU" sz="3200" dirty="0">
                <a:latin typeface="Bahnschrift SemiCondensed" panose="020B0502040204020203" pitchFamily="34" charset="0"/>
              </a:rPr>
              <a:t>тебе отвечу, это не тот, кто учит чему-либо, а тот, кто побуждает ученика выявить самое лучшее, что есть в нем, чтобы раскрыть то, что ему уже известно.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26" r="17695" b="12239"/>
          <a:stretch/>
        </p:blipFill>
        <p:spPr>
          <a:xfrm>
            <a:off x="859808" y="668740"/>
            <a:ext cx="3969140" cy="543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177" y="765696"/>
            <a:ext cx="1905000" cy="2324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5461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050" y="847726"/>
            <a:ext cx="10639425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endParaRPr lang="ru-RU" sz="2400" i="1" u="sng" kern="1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Lohit Hindi"/>
            </a:endParaRPr>
          </a:p>
          <a:p>
            <a:pPr algn="ctr">
              <a:lnSpc>
                <a:spcPct val="115000"/>
              </a:lnSpc>
            </a:pPr>
            <a:r>
              <a:rPr lang="ru-RU" sz="2400" i="1" u="sng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В ½ 2024/2025 </a:t>
            </a:r>
            <a:r>
              <a:rPr lang="ru-RU" sz="2400" i="1" u="sng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учебном году было проведено</a:t>
            </a:r>
            <a:r>
              <a:rPr lang="ru-RU" sz="2400" i="1" u="sng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РМО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 - «Концептуальные основы преподавания иностранного языка: особенности преподавания иностранных языков в 2024/2025 учебном году в условиях перехода на новые ФГОС НОО, ФГОС ООО и ФГОС СОО»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СП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Lohit Hindi"/>
              </a:rPr>
              <a:t> – «Читательская грамотность на уроке английского языка: стратегии и алгоритм работы с текстом»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062990" algn="ctr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ШМУ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«Эффективные методы обучения в начальной школе с линией УМК «Английский в фокусе»: как разнообразить работу с текстом на уроке английского языка в начальной школе. Ведение школьной документации. Актуальные проблемы планирования. Структура современного урока»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МК – «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Образовательный веб-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квест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как способ формирования функциональной грамотности на уроках английского языка»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sz="2000" i="1" u="sng" kern="1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Lohit Hindi"/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08" y="0"/>
            <a:ext cx="1046415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9408" y="495300"/>
            <a:ext cx="1219200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</a:rPr>
              <a:t>Мероприятия по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</a:rPr>
              <a:t>реализации федеральных образовательных стандартов     </a:t>
            </a:r>
            <a:endParaRPr lang="ru-RU" sz="2400" b="1" i="1" kern="100" dirty="0">
              <a:ln w="22225">
                <a:solidFill>
                  <a:srgbClr val="00B050"/>
                </a:solidFill>
                <a:prstDash val="solid"/>
              </a:ln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411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1029" y="708324"/>
            <a:ext cx="983659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ts val="1100"/>
            </a:pP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ru-RU" sz="2400" dirty="0" smtClean="0"/>
              <a:t> </a:t>
            </a:r>
            <a:endParaRPr lang="ru-RU" sz="2400" dirty="0"/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читель 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иностранного языка МБОУ «Партизанская школа им.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Ф.И.Федоренко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», Халилова </a:t>
            </a:r>
            <a:r>
              <a:rPr lang="ru-RU" sz="2000" kern="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Ленура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kern="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Юсуповна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приняла участие в муниципальном этапе конкурса «Учитель года – 2024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 и стала победителем 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муниципального конкурса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чителя 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иностранного языка МБОУ «</a:t>
            </a:r>
            <a:r>
              <a:rPr lang="ru-RU" sz="2000" kern="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Новоандреевская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школа им. </a:t>
            </a:r>
            <a:r>
              <a:rPr lang="ru-RU" sz="2000" kern="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В.А.Осипова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Горобец Ольга Николаевна и </a:t>
            </a:r>
            <a:r>
              <a:rPr lang="ru-RU" sz="2000" kern="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Шевелёва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Полина Сергеевна приняли 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 республиканском конкурсе наставнических пар «Союз 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наставников Крыма» 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стали лауреатами (4 место) конкурса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</a:t>
            </a:r>
            <a:r>
              <a:rPr lang="ru-RU" sz="2000" kern="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иностранного языка </a:t>
            </a:r>
            <a:r>
              <a:rPr lang="ru-RU" sz="20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 «</a:t>
            </a:r>
            <a:r>
              <a:rPr lang="ru-RU" sz="2000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Родниковксая</a:t>
            </a:r>
            <a:r>
              <a:rPr lang="ru-RU" sz="20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школа-гимназия» Тропина Ольга Леонидовна приняла участие в отборочном этапе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профессионального </a:t>
            </a:r>
            <a:r>
              <a:rPr lang="ru-RU" sz="2000" kern="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конкурса «Флагманы образования</a:t>
            </a:r>
            <a:r>
              <a:rPr lang="ru-RU" sz="2000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199"/>
            <a:ext cx="1036912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8600" y="544979"/>
            <a:ext cx="1196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ts val="1100"/>
            </a:pP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профессиональной </a:t>
            </a: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компетенции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учителей </a:t>
            </a: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иностранного языка </a:t>
            </a:r>
          </a:p>
        </p:txBody>
      </p:sp>
    </p:spTree>
    <p:extLst>
      <p:ext uri="{BB962C8B-B14F-4D97-AF65-F5344CB8AC3E}">
        <p14:creationId xmlns="" xmlns:p14="http://schemas.microsoft.com/office/powerpoint/2010/main" val="293763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5458" y="792421"/>
            <a:ext cx="8502983" cy="441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buSzPts val="1100"/>
            </a:pPr>
            <a:r>
              <a:rPr lang="ru-RU" sz="2400" b="1" i="1" kern="1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endParaRPr lang="ru-RU" sz="2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Всекрымская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конференция «Инновационные технологии в преподавании английского языка» (КИПУ)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9 учителей из 7 школ Симферопольского района.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Учителя английского языка Симферопольского района приняли участие в создании сборника электронных </a:t>
            </a:r>
            <a:r>
              <a:rPr lang="ru-RU" sz="2000" kern="100" dirty="0">
                <a:solidFill>
                  <a:srgbClr val="00000A"/>
                </a:solidFill>
                <a:latin typeface="Times New Roman" panose="02020603050405020304" pitchFamily="18" charset="0"/>
                <a:ea typeface="DejaVu Sans"/>
                <a:cs typeface="Lohit Hindi"/>
              </a:rPr>
              <a:t>обучающих материалов на иностранных языках, посвященного 80-летию Победы в Великой Отечественной войне «Летопись Победы. Школьный музей», инициированный Центром лингвистического образования АО «Издательство «Просвещение»» и Ассамблея учителей общеобразовательных учреждений Республики Крым – </a:t>
            </a:r>
            <a:r>
              <a:rPr lang="ru-RU" sz="2000" kern="100" dirty="0" smtClean="0">
                <a:solidFill>
                  <a:srgbClr val="00000A"/>
                </a:solidFill>
                <a:latin typeface="Times New Roman" panose="02020603050405020304" pitchFamily="18" charset="0"/>
                <a:ea typeface="DejaVu Sans"/>
                <a:cs typeface="Lohit Hindi"/>
              </a:rPr>
              <a:t> </a:t>
            </a:r>
            <a:r>
              <a:rPr lang="ru-RU" sz="2000" kern="100" dirty="0">
                <a:solidFill>
                  <a:srgbClr val="00000A"/>
                </a:solidFill>
                <a:latin typeface="Times New Roman" panose="02020603050405020304" pitchFamily="18" charset="0"/>
                <a:ea typeface="DejaVu Sans"/>
                <a:cs typeface="Lohit Hindi"/>
              </a:rPr>
              <a:t>27 </a:t>
            </a:r>
            <a:r>
              <a:rPr lang="ru-RU" sz="2000" kern="100" dirty="0" smtClean="0">
                <a:solidFill>
                  <a:srgbClr val="00000A"/>
                </a:solidFill>
                <a:latin typeface="Times New Roman" panose="02020603050405020304" pitchFamily="18" charset="0"/>
                <a:ea typeface="DejaVu Sans"/>
                <a:cs typeface="Lohit Hindi"/>
              </a:rPr>
              <a:t>учителей из 20 школ.</a:t>
            </a:r>
            <a:endParaRPr lang="ru-RU" sz="2000" kern="100" dirty="0" smtClean="0">
              <a:solidFill>
                <a:srgbClr val="00000A"/>
              </a:solidFill>
              <a:latin typeface="Times New Roman" panose="02020603050405020304" pitchFamily="18" charset="0"/>
              <a:ea typeface="DejaVu Sans"/>
              <a:cs typeface="Lohit Hindi"/>
            </a:endParaRPr>
          </a:p>
        </p:txBody>
      </p:sp>
      <p:pic>
        <p:nvPicPr>
          <p:cNvPr id="3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340"/>
            <a:ext cx="1123328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90500" y="453982"/>
            <a:ext cx="1200150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buSzPts val="1100"/>
            </a:pP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Печатные работы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учителей </a:t>
            </a: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иностранного языка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в ½ 2024/2025 учебного </a:t>
            </a: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</p:spTree>
    <p:extLst>
      <p:ext uri="{BB962C8B-B14F-4D97-AF65-F5344CB8AC3E}">
        <p14:creationId xmlns="" xmlns:p14="http://schemas.microsoft.com/office/powerpoint/2010/main" val="187897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481" y="462885"/>
            <a:ext cx="1056798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школьников Крыма «Искатель»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- 3 МБОУ Симферопольского района: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Трехпрудненская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школа-гимназия им. К.Д. Ушинского», «Партизанская школа им. А.П. Богданова» и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Чистенская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школа-гимназия им. И.С. Тарасюка». Победителем конкурса-защиты НИР МАН «Искатель» и конкурса «Мы – гордость Крыма» в республиканском этапе стал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Галинка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Данил, учащийся 9-Акласса МБОУ «Партизанская школа им. А.П. Богданова» (руководитель Халилова Л.Ю.).</a:t>
            </a: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«Мы – гордость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Крыма» - 2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МБОУ Симферопольского района: «Партизанская школа им. А.П. Богданова» и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Чистенская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школа-гимназия им. И.С. Тарасюка». </a:t>
            </a: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Всекрымской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олимпиаде для учащихся 9 – 11 классов по английскому языку в ГБОУВО РК КИПУ имени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Февзи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Якубова принимали участие учащиеся из МБОУ «Лицей Крымской весны»,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Залесская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школа»,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Маленская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школа»,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Трехпрудненская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школа-гимназия им. К. Д. Ушинского», «Украинская школа».</a:t>
            </a:r>
          </a:p>
          <a:p>
            <a:pPr algn="just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Республиканский конкурс зашиты научных работ на английском языке “Наука без границ” РЦ «Импульс» (Козинцева Дарья – учащаяся 10-го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МБОУ «Гвардейская школа-гимназия № 2»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75" y="252143"/>
            <a:ext cx="10934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</a:rPr>
              <a:t>Участие </a:t>
            </a:r>
            <a:r>
              <a:rPr lang="ru-RU" sz="2400" b="1" i="1" kern="100" dirty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</a:rPr>
              <a:t>в муниципальной </a:t>
            </a:r>
            <a:r>
              <a:rPr lang="ru-RU" sz="2400" b="1" i="1" kern="100" dirty="0" smtClean="0">
                <a:ln w="22225">
                  <a:solidFill>
                    <a:srgbClr val="00B050"/>
                  </a:solidFill>
                  <a:prstDash val="solid"/>
                </a:ln>
                <a:ea typeface="Times New Roman" panose="02020603050405020304" pitchFamily="18" charset="0"/>
              </a:rPr>
              <a:t>программе «Способные. Творческие. Одаренные»</a:t>
            </a:r>
            <a:endParaRPr lang="ru-RU" sz="3600" b="1" i="1" dirty="0">
              <a:ln w="22225">
                <a:solidFill>
                  <a:srgbClr val="00B050"/>
                </a:solidFill>
                <a:prstDash val="solid"/>
              </a:ln>
            </a:endParaRPr>
          </a:p>
        </p:txBody>
      </p:sp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46"/>
            <a:ext cx="108012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7356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026" y="673433"/>
            <a:ext cx="10895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latin typeface="+mj-lt"/>
              </a:rPr>
              <a:t>Муниципальный 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latin typeface="+mj-lt"/>
              </a:rPr>
              <a:t>конкурс 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latin typeface="+mj-lt"/>
              </a:rPr>
              <a:t>исполнения 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  <a:latin typeface="+mj-lt"/>
              </a:rPr>
              <a:t>песен на 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  <a:latin typeface="+mj-lt"/>
              </a:rPr>
              <a:t>иностранных языках «MUSICFEST-2024» 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8026" y="140862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Приняло участие </a:t>
            </a:r>
            <a:r>
              <a:rPr lang="ru-RU" sz="2000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 </a:t>
            </a:r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</a:p>
          <a:p>
            <a:pPr lvl="0"/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приняли участие </a:t>
            </a:r>
            <a:r>
              <a:rPr lang="ru-RU" sz="2000" b="1" i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b="1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</a:t>
            </a:r>
            <a:r>
              <a:rPr lang="ru-RU" sz="2000" u="sng" dirty="0">
                <a:solidFill>
                  <a:prstClr val="black"/>
                </a:solidFill>
                <a:latin typeface="Franklin Gothic Book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0576" y="2239624"/>
            <a:ext cx="10665151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Победителями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стали: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Smile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учащиеся 4-А и 4-Б класса МБОУ 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Краснозорькинская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начальная школа» (учитель Кротова Г.Е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.),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Селимов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Арсен, учащийся 8-А класса МБОУ 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Чистенская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 им. И.С. Тарасюка» (учителя Боброва Т.Н.,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Дидковская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О.С.),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Лутфрахманова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Ясмина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учащаяся 9 класса МБОУ «Донская школа им.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В.П.Давиденко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(учитель Мартынюк А.П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Призёрами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стали 12 учащихся и 2 группы из МБОУ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Перевальненская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им.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Ф.И.Федоренко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(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Садлаева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С.Р.),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Добровская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- гимназия имени Я.М. Слонимского» (учитель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Фейзуллаева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Л.Р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., Ганина Е.Ю.),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Молодежненская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№ 2» (учитель Ильясова Д.И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.),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Кольчугинская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№ 1 им.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Авраамова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Г.Н.» (учитель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Балджиева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Д.И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., Малютина А.Г.), 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«Гвардейская школа-гимназия № 3» (Пинчук А.Д.),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Трудовская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школа» (учитель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Коровко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И.В.),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Гвардейская школа № 1» (учитель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Умерова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Э.Д.),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Урожайновская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им.К.В.Варлыгина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(учитель Кудрявцева Е.В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.),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Родниковская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школа-гимназия» (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Заитова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Л.С.),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Заречненская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школа им.126 ОГББО» (учитель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Караулова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А.А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.),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Перовская школа - гимназия им. Г.А.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Хачирашвили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(учитель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Дробот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Е.А.).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302146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23843" y="586912"/>
            <a:ext cx="108900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   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Школьный, муниципальный и региональный этапы всероссийской олимпиады школьников по иностранным языкам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94189" y="1666912"/>
            <a:ext cx="107196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2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школьном этапе олимпиады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иностранным языкам приняло участие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776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учащихся 5 – 11 классов: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740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по английскому языку,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по немецкому и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французскому языках. 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2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муниципальном этапе олимпиады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иностранным языкам из 40 школ приняли участие 21 школ района по английскому языку –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учащихся, 3 школ -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учащихся по немецкому языку и 1 школы – 1 учащийся по французскому языку. 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5397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200" b="1" i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региональном этапе олимпиады 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иностранному языку будет принимать участие ученики МБОУ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zh-CN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Добровская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школа-гимназия им. </a:t>
            </a:r>
            <a:r>
              <a:rPr lang="ru-RU" altLang="zh-CN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Я.М.Слонимского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английский язык, «</a:t>
            </a:r>
            <a:r>
              <a:rPr lang="ru-RU" altLang="zh-CN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Кольчугинская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школа № 1 им. </a:t>
            </a:r>
            <a:r>
              <a:rPr lang="ru-RU" altLang="zh-CN" sz="2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Авраамова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Г.Н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.» - немецкий язык, «Николаевская </a:t>
            </a:r>
            <a:r>
              <a:rPr lang="ru-RU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ru-RU" altLang="zh-CN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 - французский язык.</a:t>
            </a:r>
            <a:endParaRPr lang="ru-RU" altLang="zh-CN" sz="2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9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2389" y="576391"/>
            <a:ext cx="10895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УУД по иностранному языку </a:t>
            </a:r>
          </a:p>
          <a:p>
            <a:pPr algn="ctr"/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за 1 полугодие 2024/202</a:t>
            </a:r>
            <a:r>
              <a:rPr lang="ru-RU" sz="2800" b="1" i="1" dirty="0">
                <a:ln w="22225">
                  <a:solidFill>
                    <a:srgbClr val="00B050"/>
                  </a:solidFill>
                  <a:prstDash val="solid"/>
                </a:ln>
              </a:rPr>
              <a:t>5</a:t>
            </a:r>
            <a:r>
              <a:rPr lang="ru-RU" sz="2800" b="1" i="1" dirty="0" smtClean="0">
                <a:ln w="22225">
                  <a:solidFill>
                    <a:srgbClr val="00B050"/>
                  </a:solidFill>
                  <a:prstDash val="solid"/>
                </a:ln>
              </a:rPr>
              <a:t> учебный год</a:t>
            </a:r>
            <a:endParaRPr lang="ru-RU" sz="2800" b="1" i="1" dirty="0">
              <a:ln w="22225">
                <a:solidFill>
                  <a:srgbClr val="00B050"/>
                </a:solidFill>
                <a:prstDash val="solid"/>
              </a:ln>
            </a:endParaRPr>
          </a:p>
        </p:txBody>
      </p:sp>
      <p:pic>
        <p:nvPicPr>
          <p:cNvPr id="4" name="Picture 2" descr="Английский как второй или иностранный язык Знание языков Английский как  второй или иностранный язык Страна, английский язык, английский, сфера,  эксперт png | PNGW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391"/>
            <a:ext cx="1104000" cy="10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4812418"/>
              </p:ext>
            </p:extLst>
          </p:nvPr>
        </p:nvGraphicFramePr>
        <p:xfrm>
          <a:off x="800101" y="1705648"/>
          <a:ext cx="10610849" cy="3072384"/>
        </p:xfrm>
        <a:graphic>
          <a:graphicData uri="http://schemas.openxmlformats.org/drawingml/2006/table">
            <a:tbl>
              <a:tblPr/>
              <a:tblGrid>
                <a:gridCol w="2060652"/>
                <a:gridCol w="886021"/>
                <a:gridCol w="795339"/>
                <a:gridCol w="795339"/>
                <a:gridCol w="795339"/>
                <a:gridCol w="686884"/>
                <a:gridCol w="752700"/>
                <a:gridCol w="1344103"/>
                <a:gridCol w="1554526"/>
                <a:gridCol w="939946"/>
              </a:tblGrid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н/а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качество знаний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успеваемости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Ср. балл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НОО Иностранный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 (Английский)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6861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2758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2800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1292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78,9%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97,4%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Иностранный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 (Английский)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10354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2147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4318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3099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62,3%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97,1%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3,8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 Иностранный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 (Английский)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975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280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228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70,3%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97,2%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</a:t>
                      </a:r>
                      <a:endParaRPr lang="ru-RU" sz="18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18190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5185</a:t>
                      </a:r>
                    </a:p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28,5%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7582</a:t>
                      </a:r>
                    </a:p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41,7%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4619</a:t>
                      </a:r>
                    </a:p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25,4%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33</a:t>
                      </a:r>
                    </a:p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0,2%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</a:p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0,08%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70,5%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97,2%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4,0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276" marR="6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63787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519</TotalTime>
  <Words>1319</Words>
  <Application>Microsoft Office PowerPoint</Application>
  <PresentationFormat>Произвольный</PresentationFormat>
  <Paragraphs>204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Натуральные материалы</vt:lpstr>
      <vt:lpstr>Анализ работы учителей  иностранного языка за ½ 2024 / 2025 учебного года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DEXP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учителей  иностранного языка за ½ 2024 / 2025 учебного года</dc:title>
  <dc:creator>София</dc:creator>
  <cp:lastModifiedBy>Пользователь</cp:lastModifiedBy>
  <cp:revision>31</cp:revision>
  <dcterms:created xsi:type="dcterms:W3CDTF">2025-01-15T11:02:51Z</dcterms:created>
  <dcterms:modified xsi:type="dcterms:W3CDTF">2025-01-19T17:36:59Z</dcterms:modified>
</cp:coreProperties>
</file>